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2"/>
  </p:notesMasterIdLst>
  <p:sldIdLst>
    <p:sldId id="377" r:id="rId4"/>
    <p:sldId id="1039" r:id="rId5"/>
    <p:sldId id="1036" r:id="rId6"/>
    <p:sldId id="1037" r:id="rId7"/>
    <p:sldId id="380" r:id="rId8"/>
    <p:sldId id="306" r:id="rId9"/>
    <p:sldId id="327" r:id="rId10"/>
    <p:sldId id="328" r:id="rId11"/>
    <p:sldId id="329" r:id="rId12"/>
    <p:sldId id="368" r:id="rId13"/>
    <p:sldId id="376" r:id="rId14"/>
    <p:sldId id="372" r:id="rId15"/>
    <p:sldId id="373" r:id="rId16"/>
    <p:sldId id="325" r:id="rId17"/>
    <p:sldId id="331" r:id="rId18"/>
    <p:sldId id="280" r:id="rId19"/>
    <p:sldId id="359" r:id="rId20"/>
    <p:sldId id="381" r:id="rId21"/>
    <p:sldId id="281" r:id="rId22"/>
    <p:sldId id="287" r:id="rId23"/>
    <p:sldId id="289" r:id="rId24"/>
    <p:sldId id="286" r:id="rId25"/>
    <p:sldId id="288" r:id="rId26"/>
    <p:sldId id="292" r:id="rId27"/>
    <p:sldId id="294" r:id="rId28"/>
    <p:sldId id="295" r:id="rId29"/>
    <p:sldId id="291" r:id="rId30"/>
    <p:sldId id="279" r:id="rId31"/>
    <p:sldId id="316" r:id="rId32"/>
    <p:sldId id="268" r:id="rId33"/>
    <p:sldId id="277" r:id="rId34"/>
    <p:sldId id="278" r:id="rId35"/>
    <p:sldId id="317" r:id="rId36"/>
    <p:sldId id="320" r:id="rId37"/>
    <p:sldId id="356" r:id="rId38"/>
    <p:sldId id="321" r:id="rId39"/>
    <p:sldId id="32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32" r:id="rId49"/>
    <p:sldId id="333" r:id="rId50"/>
    <p:sldId id="338" r:id="rId51"/>
    <p:sldId id="357" r:id="rId52"/>
    <p:sldId id="334" r:id="rId53"/>
    <p:sldId id="335" r:id="rId54"/>
    <p:sldId id="336" r:id="rId55"/>
    <p:sldId id="337" r:id="rId56"/>
    <p:sldId id="339" r:id="rId57"/>
    <p:sldId id="1038" r:id="rId58"/>
    <p:sldId id="296" r:id="rId59"/>
    <p:sldId id="297" r:id="rId60"/>
    <p:sldId id="309" r:id="rId61"/>
    <p:sldId id="298" r:id="rId62"/>
    <p:sldId id="311" r:id="rId63"/>
    <p:sldId id="314" r:id="rId64"/>
    <p:sldId id="312" r:id="rId65"/>
    <p:sldId id="310" r:id="rId66"/>
    <p:sldId id="323" r:id="rId67"/>
    <p:sldId id="315" r:id="rId68"/>
    <p:sldId id="313" r:id="rId69"/>
    <p:sldId id="308" r:id="rId70"/>
    <p:sldId id="30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0"/>
    <p:restoredTop sz="78231"/>
  </p:normalViewPr>
  <p:slideViewPr>
    <p:cSldViewPr snapToGrid="0" snapToObjects="1">
      <p:cViewPr varScale="1">
        <p:scale>
          <a:sx n="99" d="100"/>
          <a:sy n="99" d="100"/>
        </p:scale>
        <p:origin x="2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5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1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17</a:t>
            </a:r>
            <a:br>
              <a:rPr lang="en-US" sz="4000" dirty="0"/>
            </a:br>
            <a:r>
              <a:rPr lang="en-US" sz="4000" dirty="0"/>
              <a:t>What’s Next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0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D2AC-5100-9D4F-9768-0C1C9056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97" y="1881676"/>
            <a:ext cx="10515600" cy="82849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Crowdsourcing and Human Computation</a:t>
            </a:r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8EC1AF0-2C8B-D24D-A219-C3C49C235473}"/>
              </a:ext>
            </a:extLst>
          </p:cNvPr>
          <p:cNvSpPr/>
          <p:nvPr/>
        </p:nvSpPr>
        <p:spPr>
          <a:xfrm>
            <a:off x="5304203" y="2936814"/>
            <a:ext cx="726831" cy="119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3D5A77-4BF4-A948-85FA-18353E36B9F6}"/>
              </a:ext>
            </a:extLst>
          </p:cNvPr>
          <p:cNvSpPr txBox="1">
            <a:spLocks/>
          </p:cNvSpPr>
          <p:nvPr/>
        </p:nvSpPr>
        <p:spPr>
          <a:xfrm>
            <a:off x="523143" y="4288509"/>
            <a:ext cx="10515600" cy="82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Human-in-the-Loop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511-4A40-D444-9F55-E227B1D6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1325563"/>
          </a:xfrm>
        </p:spPr>
        <p:txBody>
          <a:bodyPr/>
          <a:lstStyle/>
          <a:p>
            <a:r>
              <a:rPr lang="en-US" dirty="0"/>
              <a:t>Remaining Lectures:</a:t>
            </a:r>
            <a:br>
              <a:rPr lang="en-US" dirty="0"/>
            </a:br>
            <a:r>
              <a:rPr lang="en-US" dirty="0"/>
              <a:t>Focus on </a:t>
            </a:r>
            <a:r>
              <a:rPr lang="en-US" dirty="0">
                <a:solidFill>
                  <a:schemeClr val="accent1"/>
                </a:solidFill>
              </a:rPr>
              <a:t>Human</a:t>
            </a:r>
            <a:r>
              <a:rPr lang="en-US" dirty="0"/>
              <a:t>-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A981-5645-6045-8DD1-2356BF2B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82518" cy="4796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Fairness in AI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4, 9)</a:t>
            </a:r>
          </a:p>
          <a:p>
            <a:pPr lvl="1"/>
            <a:r>
              <a:rPr lang="en-US" dirty="0"/>
              <a:t>Are the decisions made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</a:t>
            </a:r>
            <a:r>
              <a:rPr lang="en-US" b="1" i="1" dirty="0"/>
              <a:t>fair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involved?</a:t>
            </a:r>
          </a:p>
          <a:p>
            <a:pPr lvl="1"/>
            <a:endParaRPr lang="en-US" sz="1000" dirty="0"/>
          </a:p>
          <a:p>
            <a:r>
              <a:rPr lang="en-US" dirty="0"/>
              <a:t>Ethical decision making and participatory design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11)</a:t>
            </a:r>
          </a:p>
          <a:p>
            <a:pPr lvl="1"/>
            <a:r>
              <a:rPr lang="en-US" dirty="0"/>
              <a:t>Can we, and how can we, ask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to help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make ”ethical” decisions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Strategic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16)</a:t>
            </a:r>
          </a:p>
          <a:p>
            <a:pPr lvl="1"/>
            <a:r>
              <a:rPr lang="en-US" dirty="0"/>
              <a:t>What if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who generated data are influenced by the outcome of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?</a:t>
            </a:r>
          </a:p>
          <a:p>
            <a:pPr lvl="1"/>
            <a:endParaRPr lang="en-US" sz="1000" dirty="0"/>
          </a:p>
          <a:p>
            <a:r>
              <a:rPr lang="en-US" dirty="0"/>
              <a:t>Interpretable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18)</a:t>
            </a:r>
          </a:p>
          <a:p>
            <a:pPr lvl="1"/>
            <a:r>
              <a:rPr lang="en-US" dirty="0"/>
              <a:t>How to make the predictions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understandable by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Human-AI Collaboration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30 and Dec 2)</a:t>
            </a:r>
          </a:p>
          <a:p>
            <a:pPr lvl="1"/>
            <a:r>
              <a:rPr lang="en-US" dirty="0"/>
              <a:t>Can we team up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to solve tasks together?</a:t>
            </a:r>
          </a:p>
        </p:txBody>
      </p:sp>
    </p:spTree>
    <p:extLst>
      <p:ext uri="{BB962C8B-B14F-4D97-AF65-F5344CB8AC3E}">
        <p14:creationId xmlns:p14="http://schemas.microsoft.com/office/powerpoint/2010/main" val="3181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367719" y="4341654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9595-D09A-CE49-8761-A7AE7A3AD94B}"/>
              </a:ext>
            </a:extLst>
          </p:cNvPr>
          <p:cNvSpPr txBox="1"/>
          <p:nvPr/>
        </p:nvSpPr>
        <p:spPr>
          <a:xfrm>
            <a:off x="7367719" y="5967226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focus of the next seven lectures!</a:t>
            </a:r>
          </a:p>
        </p:txBody>
      </p:sp>
    </p:spTree>
    <p:extLst>
      <p:ext uri="{BB962C8B-B14F-4D97-AF65-F5344CB8AC3E}">
        <p14:creationId xmlns:p14="http://schemas.microsoft.com/office/powerpoint/2010/main" val="214997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/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F989-98FA-9544-85DC-238316D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1360150" cy="2852737"/>
          </a:xfrm>
        </p:spPr>
        <p:txBody>
          <a:bodyPr/>
          <a:lstStyle/>
          <a:p>
            <a:r>
              <a:rPr lang="en-US" dirty="0"/>
              <a:t>Before we move 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D7B1-5E4F-1747-B3A0-27ECD26B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Required Reading:</a:t>
            </a:r>
          </a:p>
          <a:p>
            <a:r>
              <a:rPr lang="en-US" dirty="0">
                <a:solidFill>
                  <a:schemeClr val="tx1"/>
                </a:solidFill>
              </a:rPr>
              <a:t>Mathematical Foundations For Social Computing.</a:t>
            </a:r>
          </a:p>
          <a:p>
            <a:r>
              <a:rPr lang="en-US" dirty="0" err="1">
                <a:solidFill>
                  <a:schemeClr val="tx1"/>
                </a:solidFill>
              </a:rPr>
              <a:t>Yiling</a:t>
            </a:r>
            <a:r>
              <a:rPr lang="en-US" dirty="0">
                <a:solidFill>
                  <a:schemeClr val="tx1"/>
                </a:solidFill>
              </a:rPr>
              <a:t> Chen, Arpita Ghosh, Michael Kearns, Tim </a:t>
            </a:r>
            <a:r>
              <a:rPr lang="en-US" dirty="0" err="1">
                <a:solidFill>
                  <a:schemeClr val="tx1"/>
                </a:solidFill>
              </a:rPr>
              <a:t>Roughgarden</a:t>
            </a:r>
            <a:r>
              <a:rPr lang="en-US" dirty="0">
                <a:solidFill>
                  <a:schemeClr val="tx1"/>
                </a:solidFill>
              </a:rPr>
              <a:t>, Jennifer Wortman Vaughan.</a:t>
            </a:r>
          </a:p>
          <a:p>
            <a:r>
              <a:rPr lang="en-US" dirty="0">
                <a:solidFill>
                  <a:schemeClr val="tx1"/>
                </a:solidFill>
              </a:rPr>
              <a:t>Communications of the ACM. 2016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6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Compiler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D6DA3DF-8799-2544-A205-FE8E9177931E}"/>
              </a:ext>
            </a:extLst>
          </p:cNvPr>
          <p:cNvSpPr/>
          <p:nvPr/>
        </p:nvSpPr>
        <p:spPr>
          <a:xfrm>
            <a:off x="2750346" y="229791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E3EF66-8270-1F44-BB4E-E0C1965A8D71}"/>
              </a:ext>
            </a:extLst>
          </p:cNvPr>
          <p:cNvSpPr/>
          <p:nvPr/>
        </p:nvSpPr>
        <p:spPr>
          <a:xfrm>
            <a:off x="7687690" y="2254999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F14A9-13A4-A84A-B49A-EAC87AD62A59}"/>
              </a:ext>
            </a:extLst>
          </p:cNvPr>
          <p:cNvSpPr txBox="1"/>
          <p:nvPr/>
        </p:nvSpPr>
        <p:spPr>
          <a:xfrm>
            <a:off x="956722" y="2113090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185F-4FE9-514E-B23A-416B951E6891}"/>
              </a:ext>
            </a:extLst>
          </p:cNvPr>
          <p:cNvSpPr txBox="1"/>
          <p:nvPr/>
        </p:nvSpPr>
        <p:spPr>
          <a:xfrm>
            <a:off x="8988629" y="2041113"/>
            <a:ext cx="1727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2ECE2-83B4-F941-816A-A9B13153BD34}"/>
              </a:ext>
            </a:extLst>
          </p:cNvPr>
          <p:cNvSpPr/>
          <p:nvPr/>
        </p:nvSpPr>
        <p:spPr>
          <a:xfrm>
            <a:off x="4199108" y="179486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Crowd </a:t>
            </a:r>
          </a:p>
          <a:p>
            <a:pPr algn="ctr"/>
            <a:r>
              <a:rPr lang="en-US" sz="4800" dirty="0"/>
              <a:t>+ AI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8041C9-AB82-6B4A-8D48-B61A9032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1401"/>
            <a:ext cx="10515600" cy="26414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8DB974-2B3E-DD48-8DC7-F5D02ED9D9A6}"/>
              </a:ext>
            </a:extLst>
          </p:cNvPr>
          <p:cNvSpPr txBox="1">
            <a:spLocks/>
          </p:cNvSpPr>
          <p:nvPr/>
        </p:nvSpPr>
        <p:spPr>
          <a:xfrm>
            <a:off x="838200" y="3919903"/>
            <a:ext cx="10515600" cy="225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Understanding humans, developing realistic </a:t>
            </a:r>
            <a:r>
              <a:rPr lang="en-US" b="1" i="1" dirty="0">
                <a:solidFill>
                  <a:schemeClr val="accent1"/>
                </a:solidFill>
              </a:rPr>
              <a:t>human models</a:t>
            </a:r>
            <a:r>
              <a:rPr lang="en-US" dirty="0"/>
              <a:t>, and incorporating them into the </a:t>
            </a:r>
            <a:r>
              <a:rPr lang="en-US" b="1" i="1" dirty="0">
                <a:solidFill>
                  <a:schemeClr val="accent1"/>
                </a:solidFill>
              </a:rPr>
              <a:t>computation framework</a:t>
            </a:r>
            <a:r>
              <a:rPr lang="en-US" dirty="0"/>
              <a:t>.</a:t>
            </a:r>
          </a:p>
          <a:p>
            <a:r>
              <a:rPr lang="en-US" dirty="0"/>
              <a:t>Multidisciplinary in nature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C3BC37-39D4-F248-B962-FCB460AB7B20}"/>
              </a:ext>
            </a:extLst>
          </p:cNvPr>
          <p:cNvSpPr/>
          <p:nvPr/>
        </p:nvSpPr>
        <p:spPr>
          <a:xfrm>
            <a:off x="476931" y="5663985"/>
            <a:ext cx="1621972" cy="897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EF118F-13CD-E248-B752-BF26F2906721}"/>
              </a:ext>
            </a:extLst>
          </p:cNvPr>
          <p:cNvSpPr/>
          <p:nvPr/>
        </p:nvSpPr>
        <p:spPr>
          <a:xfrm>
            <a:off x="2253343" y="5663985"/>
            <a:ext cx="1621972" cy="8973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Economics Theory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EDD80A-9FDD-584A-B475-3EA79DB41E37}"/>
              </a:ext>
            </a:extLst>
          </p:cNvPr>
          <p:cNvSpPr/>
          <p:nvPr/>
        </p:nvSpPr>
        <p:spPr>
          <a:xfrm>
            <a:off x="4029755" y="5663985"/>
            <a:ext cx="1755459" cy="8973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Social Science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F14B51-1100-0946-AFCB-A30662AA2304}"/>
              </a:ext>
            </a:extLst>
          </p:cNvPr>
          <p:cNvSpPr/>
          <p:nvPr/>
        </p:nvSpPr>
        <p:spPr>
          <a:xfrm>
            <a:off x="5939654" y="5663985"/>
            <a:ext cx="1755459" cy="89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507F84-9771-984B-8182-269093D117BF}"/>
              </a:ext>
            </a:extLst>
          </p:cNvPr>
          <p:cNvSpPr/>
          <p:nvPr/>
        </p:nvSpPr>
        <p:spPr>
          <a:xfrm>
            <a:off x="7849553" y="5663985"/>
            <a:ext cx="1958212" cy="897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Human-Computer Interaction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0A88F-5D7E-0446-B44D-37041CC58C7C}"/>
              </a:ext>
            </a:extLst>
          </p:cNvPr>
          <p:cNvSpPr/>
          <p:nvPr/>
        </p:nvSpPr>
        <p:spPr>
          <a:xfrm>
            <a:off x="9962205" y="5663985"/>
            <a:ext cx="1958212" cy="897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139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AC66-4F5C-2B4C-A4E4-78EF725E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0108-50BE-7A40-979A-D31FCFB7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4785" cy="4351338"/>
          </a:xfrm>
        </p:spPr>
        <p:txBody>
          <a:bodyPr>
            <a:normAutofit/>
          </a:bodyPr>
          <a:lstStyle/>
          <a:p>
            <a:r>
              <a:rPr lang="en-US" dirty="0"/>
              <a:t>What do you think are the top challenge(s) in designing/implementing the crowdsourcing compiler? </a:t>
            </a:r>
          </a:p>
          <a:p>
            <a:endParaRPr lang="en-US" dirty="0"/>
          </a:p>
          <a:p>
            <a:r>
              <a:rPr lang="en-US" dirty="0"/>
              <a:t>For crowdsourcing to be sustainable, we need people to be willing to be part of it. What do you think are the important components we can/should/might add for crowdsourcing to enable a </a:t>
            </a:r>
            <a:r>
              <a:rPr lang="en-US" i="1" dirty="0"/>
              <a:t>real</a:t>
            </a:r>
            <a:r>
              <a:rPr lang="en-US" dirty="0"/>
              <a:t> career (e.g., adding career development, skill training, social support,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4238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655D-9B93-8047-9EED-F907739C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Discussions on Topics that 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4C0DD-01B7-3F40-AB40-967252A4F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Solving Objective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division among the crowd</a:t>
            </a:r>
          </a:p>
          <a:p>
            <a:endParaRPr lang="en-US" dirty="0"/>
          </a:p>
          <a:p>
            <a:r>
              <a:rPr lang="en-US" dirty="0"/>
              <a:t>Crowd research: open and scalable lab</a:t>
            </a:r>
          </a:p>
          <a:p>
            <a:endParaRPr lang="en-US" dirty="0"/>
          </a:p>
          <a:p>
            <a:r>
              <a:rPr lang="en-US" dirty="0"/>
              <a:t>Crowdsourcing democracy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Incentives in Blockchain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1-min elevator pitch about their projects</a:t>
            </a:r>
          </a:p>
          <a:p>
            <a:pPr lvl="2"/>
            <a:r>
              <a:rPr lang="en-US" dirty="0"/>
              <a:t>Data collection: Sign up by tomorrow if you want to collect data from the entire class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3~4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teams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10398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 (Resource Allocation)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223"/>
            <a:ext cx="10515600" cy="5193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Classical example: </a:t>
            </a:r>
          </a:p>
          <a:p>
            <a:pPr lvl="1"/>
            <a:r>
              <a:rPr lang="en-US" dirty="0"/>
              <a:t>How to fairly split (fair: envy-free) the cake among two people?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General research question:</a:t>
            </a:r>
          </a:p>
          <a:p>
            <a:pPr lvl="1"/>
            <a:r>
              <a:rPr lang="en-US" dirty="0"/>
              <a:t>How to design mechanisms to allocate resources with “good” properties</a:t>
            </a:r>
          </a:p>
          <a:p>
            <a:pPr lvl="2"/>
            <a:r>
              <a:rPr lang="en-US" dirty="0"/>
              <a:t>participants truthfully report their preferences</a:t>
            </a:r>
          </a:p>
          <a:p>
            <a:pPr lvl="2"/>
            <a:r>
              <a:rPr lang="en-US" dirty="0"/>
              <a:t>no one is envy of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1AB4C-9B61-CA41-A817-2450667D7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448" y="2462307"/>
            <a:ext cx="3778623" cy="2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93740"/>
          </a:xfrm>
        </p:spPr>
        <p:txBody>
          <a:bodyPr>
            <a:normAutofit/>
          </a:bodyPr>
          <a:lstStyle/>
          <a:p>
            <a:r>
              <a:rPr lang="en-US" dirty="0"/>
              <a:t>Who should do the household chores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939E1-CB81-C74A-BEDC-DC923E1209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80" y="2540510"/>
            <a:ext cx="3501465" cy="232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F7774-81A7-774F-90AB-345D5B4B09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967" y="2540510"/>
            <a:ext cx="6649570" cy="144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ACE9C-55B6-FA48-93B4-22D7C897AE1F}"/>
              </a:ext>
            </a:extLst>
          </p:cNvPr>
          <p:cNvSpPr txBox="1"/>
          <p:nvPr/>
        </p:nvSpPr>
        <p:spPr>
          <a:xfrm>
            <a:off x="1075765" y="5215855"/>
            <a:ext cx="9480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Essentially a </a:t>
            </a:r>
            <a:r>
              <a:rPr lang="en-US" sz="2400" b="1" dirty="0">
                <a:solidFill>
                  <a:schemeClr val="accent1"/>
                </a:solidFill>
              </a:rPr>
              <a:t>second-price auction</a:t>
            </a:r>
            <a:r>
              <a:rPr lang="en-US" sz="24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Each “bid” how much she/he thinks the work is worth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High bidder pays the amount the low bidder bids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Low bidder does the work and gets paid</a:t>
            </a:r>
          </a:p>
        </p:txBody>
      </p:sp>
      <p:pic>
        <p:nvPicPr>
          <p:cNvPr id="1026" name="Picture 2" descr="Nobel Prize in Economics, Paul Milgram and Robert Wilson - globalnnews">
            <a:extLst>
              <a:ext uri="{FF2B5EF4-FFF2-40B4-BE49-F238E27FC236}">
                <a16:creationId xmlns:a16="http://schemas.microsoft.com/office/drawing/2014/main" id="{3E52256A-C68A-0844-88F2-98F2F3BF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52" y="3463269"/>
            <a:ext cx="324485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3317FD-1BED-6342-969D-516DF1DD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8"/>
            <a:ext cx="10670628" cy="5490528"/>
          </a:xfrm>
        </p:spPr>
        <p:txBody>
          <a:bodyPr>
            <a:normAutofit lnSpcReduction="10000"/>
          </a:bodyPr>
          <a:lstStyle/>
          <a:p>
            <a:pPr lvl="1"/>
            <a:endParaRPr lang="en-US" sz="200" dirty="0"/>
          </a:p>
          <a:p>
            <a:r>
              <a:rPr lang="en-US" dirty="0" err="1"/>
              <a:t>Spliddit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allocate payments / credits to workers who work together for a complex task?</a:t>
            </a:r>
          </a:p>
          <a:p>
            <a:pPr lvl="1"/>
            <a:r>
              <a:rPr lang="en-US" dirty="0"/>
              <a:t>What are the ”good” properties we want to achieve</a:t>
            </a:r>
          </a:p>
          <a:p>
            <a:pPr lvl="1"/>
            <a:r>
              <a:rPr lang="en-US" dirty="0"/>
              <a:t>How to design algorithms to achieve that?</a:t>
            </a:r>
          </a:p>
          <a:p>
            <a:endParaRPr lang="en-US" dirty="0"/>
          </a:p>
          <a:p>
            <a:r>
              <a:rPr lang="en-US" dirty="0"/>
              <a:t>Fair division / resource allocation on societal issues</a:t>
            </a:r>
          </a:p>
          <a:p>
            <a:pPr lvl="1"/>
            <a:r>
              <a:rPr lang="en-US" dirty="0"/>
              <a:t>How do we allocate “donated organs” to patients who need them?</a:t>
            </a:r>
          </a:p>
          <a:p>
            <a:pPr lvl="1"/>
            <a:r>
              <a:rPr lang="en-US" dirty="0"/>
              <a:t>How do we allocate government resources to homeless people?</a:t>
            </a:r>
          </a:p>
          <a:p>
            <a:pPr lvl="1"/>
            <a:r>
              <a:rPr lang="en-US" dirty="0"/>
              <a:t>How do we allocate COVID vaccines to people.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34730-DEED-784E-B916-5B92729AE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108" y="1690688"/>
            <a:ext cx="4080520" cy="1333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658D8A-4C2F-8A49-A890-5A41950903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37" y="1619006"/>
            <a:ext cx="2729691" cy="14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F45-DD02-4946-9C59-8240175D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"/>
            <a:ext cx="10515600" cy="1325563"/>
          </a:xfrm>
        </p:spPr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8218-C913-3642-88F7-794A6E41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872"/>
            <a:ext cx="10515600" cy="4351338"/>
          </a:xfrm>
        </p:spPr>
        <p:txBody>
          <a:bodyPr/>
          <a:lstStyle/>
          <a:p>
            <a:r>
              <a:rPr lang="en-US" dirty="0"/>
              <a:t>Most research projects are done by small groups of researchers</a:t>
            </a:r>
          </a:p>
          <a:p>
            <a:r>
              <a:rPr lang="en-US" dirty="0"/>
              <a:t>Can we scale up research as well?</a:t>
            </a:r>
          </a:p>
          <a:p>
            <a:r>
              <a:rPr lang="en-US" dirty="0"/>
              <a:t>Success story: </a:t>
            </a:r>
          </a:p>
          <a:p>
            <a:pPr lvl="1"/>
            <a:r>
              <a:rPr lang="en-US" dirty="0"/>
              <a:t>Polymath project: Collaborative Math Problem Solving</a:t>
            </a:r>
          </a:p>
          <a:p>
            <a:pPr lvl="1"/>
            <a:r>
              <a:rPr lang="en-US" dirty="0"/>
              <a:t>Published papers under the pseudonym </a:t>
            </a:r>
            <a:r>
              <a:rPr lang="en-US" b="1" dirty="0"/>
              <a:t>D.H.J. Polymath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001F8-7565-DC45-9400-D2611D9F2E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243" y="3623569"/>
            <a:ext cx="4523757" cy="3234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7C287-6099-174B-8D74-09071DA9257C}"/>
              </a:ext>
            </a:extLst>
          </p:cNvPr>
          <p:cNvSpPr txBox="1"/>
          <p:nvPr/>
        </p:nvSpPr>
        <p:spPr>
          <a:xfrm>
            <a:off x="6241676" y="4218347"/>
            <a:ext cx="49664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Majority of contributions are done by a few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Timothy Gowers (U Cambridge)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Terence Tao (UCLA)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Many have made solid contributions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18FD5-92EE-C542-8548-9E80A7D9112C}"/>
              </a:ext>
            </a:extLst>
          </p:cNvPr>
          <p:cNvSpPr/>
          <p:nvPr/>
        </p:nvSpPr>
        <p:spPr>
          <a:xfrm>
            <a:off x="6672943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The Polymath Project: Lessons from a Successful Online Collaboration in Mathematics. </a:t>
            </a:r>
            <a:r>
              <a:rPr lang="en-US" sz="1200" dirty="0" err="1"/>
              <a:t>Cranshaw</a:t>
            </a:r>
            <a:r>
              <a:rPr lang="en-US" sz="1200" dirty="0"/>
              <a:t> and </a:t>
            </a:r>
            <a:r>
              <a:rPr lang="en-US" sz="1200" dirty="0" err="1"/>
              <a:t>Kittur</a:t>
            </a:r>
            <a:r>
              <a:rPr lang="en-US" sz="1200" dirty="0"/>
              <a:t>. CHI'11</a:t>
            </a:r>
          </a:p>
        </p:txBody>
      </p:sp>
    </p:spTree>
    <p:extLst>
      <p:ext uri="{BB962C8B-B14F-4D97-AF65-F5344CB8AC3E}">
        <p14:creationId xmlns:p14="http://schemas.microsoft.com/office/powerpoint/2010/main" val="6779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F4472D-FE79-D543-997B-42DB0C054A8D}"/>
              </a:ext>
            </a:extLst>
          </p:cNvPr>
          <p:cNvSpPr/>
          <p:nvPr/>
        </p:nvSpPr>
        <p:spPr>
          <a:xfrm>
            <a:off x="1447799" y="6492875"/>
            <a:ext cx="9592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Crowd Research: Open and Scalable University Laboratories. </a:t>
            </a:r>
            <a:r>
              <a:rPr lang="en-US" dirty="0" err="1"/>
              <a:t>Vaish</a:t>
            </a:r>
            <a:r>
              <a:rPr lang="en-US" dirty="0"/>
              <a:t> et al. UIST 2017.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5A10F-C9F4-CB46-864C-E37E19CB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0287"/>
            <a:ext cx="10040903" cy="26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3812" cy="4351338"/>
          </a:xfrm>
        </p:spPr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r>
              <a:rPr lang="en-US" dirty="0"/>
              <a:t>Enabling research opportunities to students in less resourceful institutions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5555B-1E7A-C34A-877C-80095BC811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329" y="3328432"/>
            <a:ext cx="5068794" cy="33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B2D-A8FA-8140-883D-B0AF0998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5AED-4B3F-D344-B068-5B320D0B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to maintain the research progress?</a:t>
            </a:r>
          </a:p>
          <a:p>
            <a:pPr lvl="1"/>
            <a:r>
              <a:rPr lang="en-US" dirty="0"/>
              <a:t>How to distribute the credits?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1B4FD-F388-8E4E-8268-BB7DA686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40" y="3429000"/>
            <a:ext cx="7070831" cy="33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1445-98F0-0449-AD8C-85592E4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F83E-9F07-B543-B592-A2D3CF5E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Outcome:</a:t>
            </a:r>
          </a:p>
          <a:p>
            <a:pPr lvl="1"/>
            <a:r>
              <a:rPr lang="en-US" dirty="0"/>
              <a:t>A couple of work-in-progress reports</a:t>
            </a:r>
          </a:p>
          <a:p>
            <a:pPr lvl="1"/>
            <a:r>
              <a:rPr lang="en-US" dirty="0"/>
              <a:t>Two top-tier conference papers (UIST’16, CSCW’17)</a:t>
            </a:r>
          </a:p>
          <a:p>
            <a:pPr lvl="1"/>
            <a:r>
              <a:rPr lang="en-US" dirty="0"/>
              <a:t>Recommendation letters are provided to participants with significant contributions for graduate school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7D121-C290-134C-A90A-5DA84C52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" y="4087395"/>
            <a:ext cx="5105400" cy="2478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EE8D2-743E-BB40-B325-BB8485A2A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087396"/>
            <a:ext cx="6057517" cy="24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Democracy is a crowdsourcing process</a:t>
            </a:r>
          </a:p>
          <a:p>
            <a:pPr lvl="1"/>
            <a:r>
              <a:rPr lang="en-US" dirty="0"/>
              <a:t>Vote for a leader to make decisions</a:t>
            </a:r>
          </a:p>
          <a:p>
            <a:pPr lvl="1"/>
            <a:r>
              <a:rPr lang="en-US" dirty="0"/>
              <a:t>Vote to determine the policy through referendum</a:t>
            </a:r>
          </a:p>
          <a:p>
            <a:pPr lvl="1"/>
            <a:r>
              <a:rPr lang="en-US" dirty="0"/>
              <a:t>And more</a:t>
            </a:r>
          </a:p>
          <a:p>
            <a:pPr lvl="1"/>
            <a:endParaRPr lang="en-US" dirty="0"/>
          </a:p>
          <a:p>
            <a:r>
              <a:rPr lang="en-US" dirty="0"/>
              <a:t>Is the crowd always wise?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FC67A-83AD-E94D-97A7-A19F88AA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2" y="4520314"/>
            <a:ext cx="2209944" cy="2209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91DBB-CE49-DA41-9173-DB3F284435E5}"/>
              </a:ext>
            </a:extLst>
          </p:cNvPr>
          <p:cNvSpPr txBox="1"/>
          <p:nvPr/>
        </p:nvSpPr>
        <p:spPr>
          <a:xfrm>
            <a:off x="8209239" y="5030944"/>
            <a:ext cx="1657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3789.65</a:t>
            </a:r>
          </a:p>
          <a:p>
            <a:r>
              <a:rPr lang="en-US" sz="1600" dirty="0"/>
              <a:t>Median: 899.5</a:t>
            </a:r>
          </a:p>
          <a:p>
            <a:endParaRPr lang="en-US" sz="1600" dirty="0"/>
          </a:p>
          <a:p>
            <a:r>
              <a:rPr lang="en-US" sz="1600" dirty="0"/>
              <a:t>True Answer: 721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EE517-6D28-7D47-9675-F03A2A84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68765"/>
              </p:ext>
            </p:extLst>
          </p:nvPr>
        </p:nvGraphicFramePr>
        <p:xfrm>
          <a:off x="5066168" y="4464653"/>
          <a:ext cx="2852628" cy="2209800"/>
        </p:xfrm>
        <a:graphic>
          <a:graphicData uri="http://schemas.openxmlformats.org/drawingml/2006/table">
            <a:tbl>
              <a:tblPr/>
              <a:tblGrid>
                <a:gridCol w="713157">
                  <a:extLst>
                    <a:ext uri="{9D8B030D-6E8A-4147-A177-3AD203B41FA5}">
                      <a16:colId xmlns:a16="http://schemas.microsoft.com/office/drawing/2014/main" val="2732957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06195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656516810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95887194"/>
                    </a:ext>
                  </a:extLst>
                </a:gridCol>
              </a:tblGrid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6634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9055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9390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387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12233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455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12525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739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51797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447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369939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6610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899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5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8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Helping the crowd to make more informed decisions</a:t>
            </a:r>
          </a:p>
          <a:p>
            <a:pPr lvl="1"/>
            <a:r>
              <a:rPr lang="en-US" dirty="0"/>
              <a:t>E.g., enabling information exchange, deliberation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Potential issues to be careful about</a:t>
            </a:r>
          </a:p>
          <a:p>
            <a:pPr lvl="1"/>
            <a:r>
              <a:rPr lang="en-US" dirty="0"/>
              <a:t>Fake news </a:t>
            </a:r>
            <a:r>
              <a:rPr lang="mr-IN" dirty="0"/>
              <a:t>–</a:t>
            </a:r>
            <a:r>
              <a:rPr lang="en-US" dirty="0"/>
              <a:t> Misinformation</a:t>
            </a:r>
          </a:p>
          <a:p>
            <a:pPr lvl="1"/>
            <a:r>
              <a:rPr lang="en-US" dirty="0"/>
              <a:t>Polarization in social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45B19-76E9-754E-96EF-36CC834A54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629" y="2645976"/>
            <a:ext cx="3447692" cy="25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Midterm 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Time: Next Tuesday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</a:t>
            </a:r>
          </a:p>
          <a:p>
            <a:pPr lvl="2"/>
            <a:r>
              <a:rPr lang="en-US" dirty="0"/>
              <a:t>Send me the slides via email by </a:t>
            </a:r>
            <a:r>
              <a:rPr lang="en-US" dirty="0">
                <a:solidFill>
                  <a:schemeClr val="accent1"/>
                </a:solidFill>
              </a:rPr>
              <a:t>noon next Tuesday</a:t>
            </a:r>
            <a:endParaRPr lang="en-US" dirty="0"/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today </a:t>
            </a:r>
            <a:r>
              <a:rPr lang="en-US" dirty="0"/>
              <a:t>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Machine Learning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86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1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8561" y="113906"/>
            <a:ext cx="4778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Humans can be involved in every aspect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23338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94917" y="4145272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</a:t>
            </a:r>
            <a:r>
              <a:rPr lang="en-US" sz="3200" b="1">
                <a:solidFill>
                  <a:srgbClr val="00B050"/>
                </a:solidFill>
              </a:rPr>
              <a:t>humans?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First 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E946-98EB-9341-93FB-FB7F22CE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Presentations and Peer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D9A1-1539-134F-A8D1-30EA9C3D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suggestions in the peer reviews</a:t>
            </a:r>
          </a:p>
          <a:p>
            <a:pPr lvl="1"/>
            <a:r>
              <a:rPr lang="en-US" dirty="0"/>
              <a:t>Engage the audience more</a:t>
            </a:r>
          </a:p>
          <a:p>
            <a:pPr lvl="2"/>
            <a:r>
              <a:rPr lang="en-US" dirty="0"/>
              <a:t>eye contact </a:t>
            </a:r>
          </a:p>
          <a:p>
            <a:pPr lvl="2"/>
            <a:r>
              <a:rPr lang="en-US" dirty="0"/>
              <a:t>be enthusiastic</a:t>
            </a:r>
          </a:p>
          <a:p>
            <a:pPr lvl="2"/>
            <a:r>
              <a:rPr lang="en-US" dirty="0"/>
              <a:t>pace control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Succinct slides and visual aids are usually preferred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28603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8169547" cy="15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we have an exam in this course. And I have distributed this score distribution.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</a:t>
            </a:r>
            <a:r>
              <a:rPr lang="en-US"/>
              <a:t>the private information </a:t>
            </a:r>
            <a:r>
              <a:rPr lang="en-US" dirty="0"/>
              <a:t>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CDB4-3C48-7C48-8257-6AE1730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06188"/>
            <a:ext cx="9448800" cy="22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users’ ages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r>
              <a:rPr lang="en-US" dirty="0"/>
              <a:t>A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F86C-0838-B947-884C-F271C339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E7B0-F3CD-3E4A-A141-589158EC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94" y="1825625"/>
            <a:ext cx="5864300" cy="4351338"/>
          </a:xfrm>
        </p:spPr>
        <p:txBody>
          <a:bodyPr>
            <a:normAutofit/>
          </a:bodyPr>
          <a:lstStyle/>
          <a:p>
            <a:r>
              <a:rPr lang="en-US" dirty="0"/>
              <a:t>Differential privacy is a formal tool that we can tune the privacy budget to tradeoff privacy and utility/accuracy. </a:t>
            </a:r>
          </a:p>
          <a:p>
            <a:endParaRPr lang="en-US" dirty="0"/>
          </a:p>
          <a:p>
            <a:r>
              <a:rPr lang="en-US" dirty="0"/>
              <a:t>We have been giving the big tech companies a lot of information. Have you been worried about any of the privacy issues?  What’s the line you will choose privacy or utility?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F94B-6958-2F4F-872A-991C84F76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208" y="-1412108"/>
            <a:ext cx="4362217" cy="19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8951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Recap of what we have discussed so far</a:t>
            </a:r>
          </a:p>
          <a:p>
            <a:r>
              <a:rPr lang="en-US" dirty="0"/>
              <a:t>Introduce what we will discuss in the next few lectures</a:t>
            </a:r>
          </a:p>
          <a:p>
            <a:r>
              <a:rPr lang="en-US" dirty="0"/>
              <a:t>Discussion on related topics that are not covered in this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0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9F4B-35CB-5D4B-B172-0C1EBC38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D48F-3FE7-C745-8372-FB15BAE90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Is it even possible to define an universal fairness notion?</a:t>
            </a:r>
          </a:p>
          <a:p>
            <a:endParaRPr lang="en-US" dirty="0"/>
          </a:p>
          <a:p>
            <a:r>
              <a:rPr lang="en-US" dirty="0"/>
              <a:t>More in the next few lectures.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931C-884D-174E-B7FF-808AEA19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Incentives in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E068-0463-3C48-AFB2-7A10EF671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75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7DD4-9FB6-524F-A602-2A66E71C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D2A1-E82C-2849-A282-CB336DA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Famous example: Bitcoin</a:t>
            </a:r>
          </a:p>
        </p:txBody>
      </p:sp>
      <p:pic>
        <p:nvPicPr>
          <p:cNvPr id="1026" name="Picture 2" descr="Bitcoin&amp;#39;s Price History">
            <a:extLst>
              <a:ext uri="{FF2B5EF4-FFF2-40B4-BE49-F238E27FC236}">
                <a16:creationId xmlns:a16="http://schemas.microsoft.com/office/drawing/2014/main" id="{403B35B5-4C1B-8A42-A670-0B479A88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4" y="2444092"/>
            <a:ext cx="9251609" cy="404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8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4632-6160-2743-B746-CBA4CCE0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3CCB-802B-6547-9B2E-AE607DAA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traditional currency systems</a:t>
            </a:r>
          </a:p>
          <a:p>
            <a:pPr lvl="1"/>
            <a:r>
              <a:rPr lang="en-US" dirty="0"/>
              <a:t>A centralized mechanism</a:t>
            </a:r>
          </a:p>
          <a:p>
            <a:pPr lvl="1"/>
            <a:r>
              <a:rPr lang="en-US" dirty="0"/>
              <a:t>Relies on trust on the currency issuer</a:t>
            </a:r>
          </a:p>
          <a:p>
            <a:pPr lvl="1"/>
            <a:r>
              <a:rPr lang="en-US" dirty="0"/>
              <a:t>Book-keeping is maintained by the center</a:t>
            </a:r>
          </a:p>
          <a:p>
            <a:pPr lvl="2"/>
            <a:r>
              <a:rPr lang="en-US" dirty="0"/>
              <a:t>The bank / </a:t>
            </a:r>
            <a:r>
              <a:rPr lang="en-US" dirty="0" err="1"/>
              <a:t>Paypal</a:t>
            </a:r>
            <a:r>
              <a:rPr lang="en-US" dirty="0"/>
              <a:t> are maintaining the transaction history / ledger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endParaRPr lang="en-US" dirty="0"/>
          </a:p>
          <a:p>
            <a:r>
              <a:rPr lang="en-US" dirty="0"/>
              <a:t>Blockchain</a:t>
            </a:r>
          </a:p>
          <a:p>
            <a:pPr lvl="1"/>
            <a:r>
              <a:rPr lang="en-US" dirty="0"/>
              <a:t>A decentralized protocol of maintaining the ledger</a:t>
            </a:r>
          </a:p>
        </p:txBody>
      </p:sp>
    </p:spTree>
    <p:extLst>
      <p:ext uri="{BB962C8B-B14F-4D97-AF65-F5344CB8AC3E}">
        <p14:creationId xmlns:p14="http://schemas.microsoft.com/office/powerpoint/2010/main" val="3375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08342" cy="4351338"/>
          </a:xfrm>
        </p:spPr>
        <p:txBody>
          <a:bodyPr/>
          <a:lstStyle/>
          <a:p>
            <a:r>
              <a:rPr lang="en-US" dirty="0"/>
              <a:t>We’ll use bitcoin as the example</a:t>
            </a:r>
          </a:p>
          <a:p>
            <a:r>
              <a:rPr lang="en-US" dirty="0"/>
              <a:t>Everyone is in a peer-to-peer network</a:t>
            </a:r>
          </a:p>
          <a:p>
            <a:r>
              <a:rPr lang="en-US" dirty="0"/>
              <a:t>Whenever a transaction happens, the transaction is broadcast to the network</a:t>
            </a:r>
          </a:p>
          <a:p>
            <a:endParaRPr lang="en-US" dirty="0"/>
          </a:p>
          <a:p>
            <a:r>
              <a:rPr lang="en-US" dirty="0"/>
              <a:t>Main question: </a:t>
            </a:r>
          </a:p>
          <a:p>
            <a:pPr lvl="1"/>
            <a:r>
              <a:rPr lang="en-US" dirty="0"/>
              <a:t>How do we maintain a ledger (transaction history) that is immutable and the same for every participant?</a:t>
            </a:r>
          </a:p>
        </p:txBody>
      </p:sp>
    </p:spTree>
    <p:extLst>
      <p:ext uri="{BB962C8B-B14F-4D97-AF65-F5344CB8AC3E}">
        <p14:creationId xmlns:p14="http://schemas.microsoft.com/office/powerpoint/2010/main" val="1614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358410"/>
            <a:ext cx="10403840" cy="1407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66C55-BE99-D14B-BAF4-D6652898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BF65-5EDC-DC4C-848D-DCD76439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Maintain the ledger in a chain of blocks (hence, blockchain)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838200" y="35945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What’s in each block?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39520" y="4143931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1920" y="4296332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1920" y="578890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17320" y="628832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4765040" y="4196015"/>
            <a:ext cx="6766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maintain the block chain?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there is a center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center just appends the transaction record to the end whenever it happens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should we do this without the center?</a:t>
            </a:r>
          </a:p>
        </p:txBody>
      </p:sp>
    </p:spTree>
    <p:extLst>
      <p:ext uri="{BB962C8B-B14F-4D97-AF65-F5344CB8AC3E}">
        <p14:creationId xmlns:p14="http://schemas.microsoft.com/office/powerpoint/2010/main" val="21657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20" y="1100483"/>
            <a:ext cx="11360150" cy="3065462"/>
          </a:xfrm>
        </p:spPr>
        <p:txBody>
          <a:bodyPr>
            <a:normAutofit/>
          </a:bodyPr>
          <a:lstStyle/>
          <a:p>
            <a:r>
              <a:rPr lang="en-US" dirty="0"/>
              <a:t>What We Have Discussed So far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3DD498-CBDA-774B-8873-CEDE8E601A8B}"/>
              </a:ext>
            </a:extLst>
          </p:cNvPr>
          <p:cNvSpPr txBox="1">
            <a:spLocks/>
          </p:cNvSpPr>
          <p:nvPr/>
        </p:nvSpPr>
        <p:spPr>
          <a:xfrm>
            <a:off x="831850" y="3283389"/>
            <a:ext cx="11360150" cy="306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Task Solvers’ Perspective</a:t>
            </a:r>
          </a:p>
        </p:txBody>
      </p:sp>
    </p:spTree>
    <p:extLst>
      <p:ext uri="{BB962C8B-B14F-4D97-AF65-F5344CB8AC3E}">
        <p14:creationId xmlns:p14="http://schemas.microsoft.com/office/powerpoint/2010/main" val="37548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can generate the blocks?</a:t>
            </a:r>
          </a:p>
          <a:p>
            <a:pPr lvl="1"/>
            <a:r>
              <a:rPr lang="en-US" dirty="0"/>
              <a:t>Everyone can generate the blocks</a:t>
            </a:r>
          </a:p>
          <a:p>
            <a:pPr lvl="1"/>
            <a:endParaRPr lang="en-US" dirty="0"/>
          </a:p>
          <a:p>
            <a:r>
              <a:rPr lang="en-US" dirty="0"/>
              <a:t>How are blocks generated?</a:t>
            </a:r>
          </a:p>
          <a:p>
            <a:pPr lvl="1"/>
            <a:r>
              <a:rPr lang="en-US" dirty="0"/>
              <a:t>Proof of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4051765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4204166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69673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8400" y="619615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3931920" y="4459839"/>
            <a:ext cx="813308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block is valid if the first L digits of the hash of the block is 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 is tuned such that a new block is generated roughly every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Keep change the nonce value, until finding a valid block</a:t>
            </a:r>
          </a:p>
        </p:txBody>
      </p:sp>
    </p:spTree>
    <p:extLst>
      <p:ext uri="{BB962C8B-B14F-4D97-AF65-F5344CB8AC3E}">
        <p14:creationId xmlns:p14="http://schemas.microsoft.com/office/powerpoint/2010/main" val="66358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Miners Mine?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Monetary incentives</a:t>
            </a:r>
          </a:p>
          <a:p>
            <a:pPr lvl="1"/>
            <a:r>
              <a:rPr lang="en-US" dirty="0"/>
              <a:t>The miner gets some amount of bitcoins for each valid block</a:t>
            </a:r>
          </a:p>
          <a:p>
            <a:pPr lvl="2"/>
            <a:r>
              <a:rPr lang="en-US" dirty="0"/>
              <a:t>The amount is decreasing and will eventually go to 0</a:t>
            </a:r>
          </a:p>
          <a:p>
            <a:pPr lvl="1"/>
            <a:r>
              <a:rPr lang="en-US" dirty="0"/>
              <a:t>The miner gets transaction fees for transactions included in the block</a:t>
            </a:r>
          </a:p>
          <a:p>
            <a:pPr lvl="1"/>
            <a:endParaRPr lang="en-US" dirty="0"/>
          </a:p>
          <a:p>
            <a:r>
              <a:rPr lang="en-US" dirty="0"/>
              <a:t>So far, the miner incentive is mainly driven by the bitcoin of new block</a:t>
            </a:r>
          </a:p>
          <a:p>
            <a:r>
              <a:rPr lang="en-US" dirty="0"/>
              <a:t>It is expected that the transaction fees will be more important in the future</a:t>
            </a:r>
          </a:p>
          <a:p>
            <a:pPr lvl="1"/>
            <a:r>
              <a:rPr lang="en-US" dirty="0"/>
              <a:t>A higher transaction fee might lead to faster inclusion of the transaction</a:t>
            </a:r>
          </a:p>
          <a:p>
            <a:pPr lvl="1"/>
            <a:r>
              <a:rPr lang="en-US" dirty="0"/>
              <a:t>Design of transaction fees could be an interesting topic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dirty="0"/>
          </a:p>
          <a:p>
            <a:pPr lvl="1"/>
            <a:r>
              <a:rPr lang="en-US" dirty="0"/>
              <a:t>Miners pick 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</p:spTree>
    <p:extLst>
      <p:ext uri="{BB962C8B-B14F-4D97-AF65-F5344CB8AC3E}">
        <p14:creationId xmlns:p14="http://schemas.microsoft.com/office/powerpoint/2010/main" val="3577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83" y="2296026"/>
            <a:ext cx="8249920" cy="1787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736"/>
          </a:xfrm>
        </p:spPr>
        <p:txBody>
          <a:bodyPr/>
          <a:lstStyle/>
          <a:p>
            <a:r>
              <a:rPr lang="en-US" dirty="0"/>
              <a:t>How to resolve conflicts (fork)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Intuition: </a:t>
            </a:r>
          </a:p>
          <a:p>
            <a:pPr lvl="1"/>
            <a:r>
              <a:rPr lang="en-US" sz="2800" dirty="0"/>
              <a:t>Majority voting</a:t>
            </a:r>
          </a:p>
          <a:p>
            <a:pPr lvl="1"/>
            <a:r>
              <a:rPr lang="en-US" sz="2800" dirty="0"/>
              <a:t>But online fake identity is easy to create</a:t>
            </a:r>
            <a:r>
              <a:rPr lang="mr-IN" sz="2800" dirty="0"/>
              <a:t>……</a:t>
            </a:r>
            <a:endParaRPr lang="en-US" sz="2800" dirty="0"/>
          </a:p>
          <a:p>
            <a:pPr lvl="1"/>
            <a:r>
              <a:rPr lang="en-US" sz="2800" dirty="0"/>
              <a:t>Majority voting, weighted by your computation power!</a:t>
            </a:r>
          </a:p>
          <a:p>
            <a:pPr lvl="1"/>
            <a:r>
              <a:rPr lang="en-US" sz="2800" dirty="0"/>
              <a:t>Protocol: Recognize the longest chain</a:t>
            </a:r>
          </a:p>
        </p:txBody>
      </p:sp>
    </p:spTree>
    <p:extLst>
      <p:ext uri="{BB962C8B-B14F-4D97-AF65-F5344CB8AC3E}">
        <p14:creationId xmlns:p14="http://schemas.microsoft.com/office/powerpoint/2010/main" val="6791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sz="200" dirty="0"/>
          </a:p>
          <a:p>
            <a:pPr lvl="1"/>
            <a:r>
              <a:rPr lang="en-US" dirty="0"/>
              <a:t>Miners pickup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r>
              <a:rPr lang="en-US" dirty="0"/>
              <a:t>The longest branch is the valid one</a:t>
            </a:r>
          </a:p>
          <a:p>
            <a:pPr lvl="2"/>
            <a:r>
              <a:rPr lang="en-US" dirty="0" err="1"/>
              <a:t>Kinda</a:t>
            </a:r>
            <a:r>
              <a:rPr lang="en-US" dirty="0"/>
              <a:t> like majority voting weighted by computational power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4260C6-30F4-BB4E-9749-F07BADFACA24}"/>
              </a:ext>
            </a:extLst>
          </p:cNvPr>
          <p:cNvSpPr/>
          <p:nvPr/>
        </p:nvSpPr>
        <p:spPr>
          <a:xfrm>
            <a:off x="2058124" y="54152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computational power is small 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3070054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ledger in </a:t>
            </a:r>
            <a:r>
              <a:rPr lang="en-US" dirty="0" err="1"/>
              <a:t>Blockchain</a:t>
            </a:r>
            <a:r>
              <a:rPr lang="en-US" dirty="0"/>
              <a:t> is immutable and cannot be altered</a:t>
            </a:r>
          </a:p>
          <a:p>
            <a:endParaRPr lang="en-US" dirty="0"/>
          </a:p>
          <a:p>
            <a:r>
              <a:rPr lang="en-US" dirty="0"/>
              <a:t>Not really true!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F0D2C2-6690-104D-9391-734FF2BF9C21}"/>
              </a:ext>
            </a:extLst>
          </p:cNvPr>
          <p:cNvSpPr/>
          <p:nvPr/>
        </p:nvSpPr>
        <p:spPr>
          <a:xfrm>
            <a:off x="1535610" y="37388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</a:t>
            </a:r>
            <a:r>
              <a:rPr lang="en-US" b="1" dirty="0">
                <a:solidFill>
                  <a:srgbClr val="FFFF00"/>
                </a:solidFill>
              </a:rPr>
              <a:t>computational power is small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11320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51%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652135"/>
          </a:xfrm>
        </p:spPr>
        <p:txBody>
          <a:bodyPr/>
          <a:lstStyle/>
          <a:p>
            <a:r>
              <a:rPr lang="en-US" dirty="0"/>
              <a:t>Say a miner has more than 50% of the computation power</a:t>
            </a:r>
          </a:p>
          <a:p>
            <a:pPr lvl="1"/>
            <a:r>
              <a:rPr lang="en-US" dirty="0"/>
              <a:t>If the miner keeps mining blocks (and hide it), eventually will grow a chain that is longer than the current one</a:t>
            </a:r>
          </a:p>
          <a:p>
            <a:pPr lvl="1"/>
            <a:r>
              <a:rPr lang="en-US" dirty="0"/>
              <a:t>The miner can then attach the chain and invalidate the current block chain.</a:t>
            </a:r>
          </a:p>
          <a:p>
            <a:endParaRPr lang="en-US" dirty="0"/>
          </a:p>
          <a:p>
            <a:r>
              <a:rPr lang="en-US" dirty="0"/>
              <a:t>In fact, there are more sophisticated attack that only requires 33% of computational power.</a:t>
            </a:r>
          </a:p>
          <a:p>
            <a:endParaRPr lang="en-US" dirty="0"/>
          </a:p>
          <a:p>
            <a:r>
              <a:rPr lang="en-US" dirty="0"/>
              <a:t>It might not be impossible to achieve 33%, </a:t>
            </a:r>
            <a:br>
              <a:rPr lang="en-US" dirty="0"/>
            </a:br>
            <a:r>
              <a:rPr lang="en-US" dirty="0"/>
              <a:t>as people usually pool their computational </a:t>
            </a:r>
            <a:br>
              <a:rPr lang="en-US" dirty="0"/>
            </a:br>
            <a:r>
              <a:rPr lang="en-US" dirty="0"/>
              <a:t>resources together to decrease the risk</a:t>
            </a:r>
          </a:p>
        </p:txBody>
      </p:sp>
      <p:pic>
        <p:nvPicPr>
          <p:cNvPr id="2050" name="Picture 2" descr="Mining pools comparison. All about cryptocurrency - BitcoinWiki">
            <a:extLst>
              <a:ext uri="{FF2B5EF4-FFF2-40B4-BE49-F238E27FC236}">
                <a16:creationId xmlns:a16="http://schemas.microsoft.com/office/drawing/2014/main" id="{6F2C0D62-85C8-AB49-8CCB-02545F3B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87" y="4389205"/>
            <a:ext cx="2965837" cy="24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Criticism of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0280" cy="4351338"/>
          </a:xfrm>
        </p:spPr>
        <p:txBody>
          <a:bodyPr/>
          <a:lstStyle/>
          <a:p>
            <a:r>
              <a:rPr lang="en-US" dirty="0"/>
              <a:t>A huge waste of electricity and computational resources</a:t>
            </a:r>
          </a:p>
          <a:p>
            <a:endParaRPr lang="en-US" dirty="0"/>
          </a:p>
          <a:p>
            <a:r>
              <a:rPr lang="en-US" dirty="0"/>
              <a:t>Replacing proof of work by other concepts </a:t>
            </a:r>
          </a:p>
          <a:p>
            <a:pPr lvl="1"/>
            <a:r>
              <a:rPr lang="en-US" dirty="0"/>
              <a:t>In intuition, still use majority voting but weighted by different factors</a:t>
            </a:r>
          </a:p>
          <a:p>
            <a:pPr lvl="1"/>
            <a:r>
              <a:rPr lang="en-US" dirty="0"/>
              <a:t>Proof of Stake</a:t>
            </a:r>
          </a:p>
          <a:p>
            <a:pPr lvl="2"/>
            <a:r>
              <a:rPr lang="en-US" dirty="0"/>
              <a:t>Weighted by the amount of ”currency” </a:t>
            </a:r>
          </a:p>
          <a:p>
            <a:pPr lvl="2"/>
            <a:r>
              <a:rPr lang="en-US" dirty="0"/>
              <a:t>Hope: People who own more are likely to be protective of the current system and do not abuse </a:t>
            </a:r>
          </a:p>
        </p:txBody>
      </p:sp>
    </p:spTree>
    <p:extLst>
      <p:ext uri="{BB962C8B-B14F-4D97-AF65-F5344CB8AC3E}">
        <p14:creationId xmlns:p14="http://schemas.microsoft.com/office/powerpoint/2010/main" val="582785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13828" cy="4778375"/>
          </a:xfrm>
        </p:spPr>
        <p:txBody>
          <a:bodyPr>
            <a:normAutofit/>
          </a:bodyPr>
          <a:lstStyle/>
          <a:p>
            <a:r>
              <a:rPr lang="en-US" dirty="0"/>
              <a:t>Digital Pets on </a:t>
            </a:r>
            <a:r>
              <a:rPr lang="en-US" dirty="0" err="1"/>
              <a:t>Blockchain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discussion on performing distributed computation on </a:t>
            </a:r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172" y="2785255"/>
            <a:ext cx="4314574" cy="22240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AEFA17-0AB9-1949-A270-C7459F041C14}"/>
              </a:ext>
            </a:extLst>
          </p:cNvPr>
          <p:cNvSpPr txBox="1">
            <a:spLocks/>
          </p:cNvSpPr>
          <p:nvPr/>
        </p:nvSpPr>
        <p:spPr>
          <a:xfrm>
            <a:off x="6295114" y="1799919"/>
            <a:ext cx="4574319" cy="477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Non-Fungible Token (NFT)</a:t>
            </a:r>
          </a:p>
        </p:txBody>
      </p:sp>
      <p:pic>
        <p:nvPicPr>
          <p:cNvPr id="1026" name="Picture 2" descr="WTF is an NFT? 4 digital artists on their experiences, hopes, and fears |  Dazed">
            <a:extLst>
              <a:ext uri="{FF2B5EF4-FFF2-40B4-BE49-F238E27FC236}">
                <a16:creationId xmlns:a16="http://schemas.microsoft.com/office/drawing/2014/main" id="{6C6F50AF-420A-8B45-A674-435AB4D9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47" y="2785255"/>
            <a:ext cx="4081117" cy="22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D0E801EE-6AAD-7842-BEFD-373C28C4001E}"/>
              </a:ext>
            </a:extLst>
          </p:cNvPr>
          <p:cNvSpPr/>
          <p:nvPr/>
        </p:nvSpPr>
        <p:spPr>
          <a:xfrm>
            <a:off x="941092" y="4469886"/>
            <a:ext cx="2178844" cy="163413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9476B-62EE-8142-8967-50AD7B9F8712}"/>
              </a:ext>
            </a:extLst>
          </p:cNvPr>
          <p:cNvSpPr txBox="1"/>
          <p:nvPr/>
        </p:nvSpPr>
        <p:spPr>
          <a:xfrm>
            <a:off x="9515768" y="3992113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FC83F-E2B2-3C45-AFC7-986126F4857A}"/>
              </a:ext>
            </a:extLst>
          </p:cNvPr>
          <p:cNvSpPr/>
          <p:nvPr/>
        </p:nvSpPr>
        <p:spPr>
          <a:xfrm>
            <a:off x="1431952" y="4100554"/>
            <a:ext cx="119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Microtasks</a:t>
            </a:r>
          </a:p>
        </p:txBody>
      </p:sp>
    </p:spTree>
    <p:extLst>
      <p:ext uri="{BB962C8B-B14F-4D97-AF65-F5344CB8AC3E}">
        <p14:creationId xmlns:p14="http://schemas.microsoft.com/office/powerpoint/2010/main" val="20051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797432" y="4163187"/>
            <a:ext cx="726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Key Challenge: How To Ensure Output Quality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EBEB77-98A6-414C-93DB-6B2CD0E21C98}"/>
              </a:ext>
            </a:extLst>
          </p:cNvPr>
          <p:cNvSpPr/>
          <p:nvPr/>
        </p:nvSpPr>
        <p:spPr>
          <a:xfrm>
            <a:off x="1302380" y="5034635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ED5CB0-625D-A743-8E2B-D5FA5919AA7F}"/>
              </a:ext>
            </a:extLst>
          </p:cNvPr>
          <p:cNvSpPr/>
          <p:nvPr/>
        </p:nvSpPr>
        <p:spPr>
          <a:xfrm>
            <a:off x="4783271" y="5036162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326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240615" y="4088123"/>
            <a:ext cx="1080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Practical challenges: Real-time, non-independent work, complex tasks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031509-9CC8-4649-BF67-216D4676E6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41" y="4967512"/>
            <a:ext cx="3120295" cy="1410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2602F1-400C-BA40-B05B-3BD8D1271D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49" y="4787207"/>
            <a:ext cx="2905114" cy="1877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CA119-4CD9-B042-AA3E-C7A6FE5E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552" y="4869601"/>
            <a:ext cx="3944236" cy="14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39831</TotalTime>
  <Words>2919</Words>
  <Application>Microsoft Macintosh PowerPoint</Application>
  <PresentationFormat>Widescreen</PresentationFormat>
  <Paragraphs>602</Paragraphs>
  <Slides>68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17 What’s Next</vt:lpstr>
      <vt:lpstr>Logistics: Project Milestone 2</vt:lpstr>
      <vt:lpstr>Logistics: Midterm Project Pitch</vt:lpstr>
      <vt:lpstr>Logistics: Presentations and Peer Reviews</vt:lpstr>
      <vt:lpstr>Lecture Today</vt:lpstr>
      <vt:lpstr>What We Have Discussed So far</vt:lpstr>
      <vt:lpstr>From Task Solvers’ Perspective</vt:lpstr>
      <vt:lpstr>From Task Solvers’ Perspective</vt:lpstr>
      <vt:lpstr>From Task Solvers’ Perspective</vt:lpstr>
      <vt:lpstr>(From Lecture 1) What is this course about?</vt:lpstr>
      <vt:lpstr>Crowdsourcing and Human Computation</vt:lpstr>
      <vt:lpstr>Remaining Lectures: Focus on Human-AI Interactions</vt:lpstr>
      <vt:lpstr>(From Lecture 1) What is this course about?</vt:lpstr>
      <vt:lpstr>An Emerging Research Agenda on  AI/ML + Humans/Society</vt:lpstr>
      <vt:lpstr>Before we move on…</vt:lpstr>
      <vt:lpstr>Crowdsourcing Compiler</vt:lpstr>
      <vt:lpstr>Warm-Up Discussion</vt:lpstr>
      <vt:lpstr>Brief Discussions on Topics that We Won’t Cover</vt:lpstr>
      <vt:lpstr>Beyond Solving Objective Tasks</vt:lpstr>
      <vt:lpstr>Fair Division (Resource Allocation)</vt:lpstr>
      <vt:lpstr>Fair Division</vt:lpstr>
      <vt:lpstr>Fair Division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Crowdsourcing Democracy</vt:lpstr>
      <vt:lpstr>Crowdsourcing Democracy</vt:lpstr>
      <vt:lpstr>Human-in-the-Loop Computation: From Machine Learning Perspective</vt:lpstr>
      <vt:lpstr>Machine Learning Lifecycle</vt:lpstr>
      <vt:lpstr>Machine Learning Lifecycle</vt:lpstr>
      <vt:lpstr>Machine Learning Lifecycle</vt:lpstr>
      <vt:lpstr>Machine Learning Lifecycle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Another Example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</vt:lpstr>
      <vt:lpstr>Fairness</vt:lpstr>
      <vt:lpstr>PowerPoint Presentation</vt:lpstr>
      <vt:lpstr>PowerPoint Presentation</vt:lpstr>
      <vt:lpstr>Example: Loan Applications</vt:lpstr>
      <vt:lpstr>What should we do?</vt:lpstr>
      <vt:lpstr>Incentives in Blockchain</vt:lpstr>
      <vt:lpstr>Blockchain</vt:lpstr>
      <vt:lpstr>Blockchain</vt:lpstr>
      <vt:lpstr>How does Blockchain Work</vt:lpstr>
      <vt:lpstr>How does Blockchain Work</vt:lpstr>
      <vt:lpstr>How does Blockchain Work</vt:lpstr>
      <vt:lpstr>Why Miners Mine?</vt:lpstr>
      <vt:lpstr>How does Blockchain Work</vt:lpstr>
      <vt:lpstr>How does Blockchain Work</vt:lpstr>
      <vt:lpstr>How does Blockchain Work</vt:lpstr>
      <vt:lpstr>Common Claim</vt:lpstr>
      <vt:lpstr>51% Attack</vt:lpstr>
      <vt:lpstr>Main Criticism of Blockchain</vt:lpstr>
      <vt:lpstr>More than Digital Currencies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4348</cp:revision>
  <cp:lastPrinted>2019-11-04T21:16:07Z</cp:lastPrinted>
  <dcterms:created xsi:type="dcterms:W3CDTF">2017-08-24T15:35:37Z</dcterms:created>
  <dcterms:modified xsi:type="dcterms:W3CDTF">2022-10-24T23:29:35Z</dcterms:modified>
</cp:coreProperties>
</file>